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370" r:id="rId2"/>
    <p:sldId id="371" r:id="rId3"/>
    <p:sldId id="321" r:id="rId4"/>
    <p:sldId id="421" r:id="rId5"/>
    <p:sldId id="373" r:id="rId6"/>
    <p:sldId id="385" r:id="rId7"/>
    <p:sldId id="387" r:id="rId8"/>
    <p:sldId id="392" r:id="rId9"/>
    <p:sldId id="399" r:id="rId10"/>
    <p:sldId id="422" r:id="rId11"/>
    <p:sldId id="397" r:id="rId12"/>
    <p:sldId id="409" r:id="rId13"/>
    <p:sldId id="410" r:id="rId14"/>
    <p:sldId id="411" r:id="rId15"/>
    <p:sldId id="402" r:id="rId16"/>
    <p:sldId id="423" r:id="rId17"/>
    <p:sldId id="403" r:id="rId18"/>
    <p:sldId id="412" r:id="rId19"/>
    <p:sldId id="413" r:id="rId20"/>
    <p:sldId id="414" r:id="rId21"/>
    <p:sldId id="404" r:id="rId22"/>
    <p:sldId id="424" r:id="rId23"/>
    <p:sldId id="389" r:id="rId24"/>
    <p:sldId id="386" r:id="rId25"/>
    <p:sldId id="393" r:id="rId26"/>
    <p:sldId id="396" r:id="rId27"/>
    <p:sldId id="401" r:id="rId28"/>
    <p:sldId id="425" r:id="rId29"/>
    <p:sldId id="416" r:id="rId30"/>
    <p:sldId id="417" r:id="rId31"/>
    <p:sldId id="405" r:id="rId32"/>
    <p:sldId id="415" r:id="rId33"/>
    <p:sldId id="406" r:id="rId34"/>
    <p:sldId id="426" r:id="rId35"/>
    <p:sldId id="407" r:id="rId36"/>
    <p:sldId id="418" r:id="rId37"/>
    <p:sldId id="419" r:id="rId38"/>
    <p:sldId id="420" r:id="rId39"/>
    <p:sldId id="408" r:id="rId40"/>
    <p:sldId id="372" r:id="rId41"/>
  </p:sldIdLst>
  <p:sldSz cx="9144000" cy="5143500" type="screen16x9"/>
  <p:notesSz cx="6858000" cy="9144000"/>
  <p:embeddedFontLst>
    <p:embeddedFont>
      <p:font typeface="HY헤드라인M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7" autoAdjust="0"/>
    <p:restoredTop sz="83465" autoAdjust="0"/>
  </p:normalViewPr>
  <p:slideViewPr>
    <p:cSldViewPr>
      <p:cViewPr varScale="1">
        <p:scale>
          <a:sx n="147" d="100"/>
          <a:sy n="147" d="100"/>
        </p:scale>
        <p:origin x="114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4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3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05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3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7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7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0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9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7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3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6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9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94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35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25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56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71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2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54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52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14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056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3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92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54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2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1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40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0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98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1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6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143C2-F79E-BC90-5782-DB733343BCE0}"/>
              </a:ext>
            </a:extLst>
          </p:cNvPr>
          <p:cNvSpPr txBox="1"/>
          <p:nvPr/>
        </p:nvSpPr>
        <p:spPr>
          <a:xfrm>
            <a:off x="3836863" y="2668515"/>
            <a:ext cx="147027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2023.02.14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학부연구생 임병극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E3E11-F2DE-34E2-2670-1DF0B76136D4}"/>
              </a:ext>
            </a:extLst>
          </p:cNvPr>
          <p:cNvSpPr txBox="1"/>
          <p:nvPr/>
        </p:nvSpPr>
        <p:spPr>
          <a:xfrm>
            <a:off x="3641296" y="2243648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논문 진행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A4D8-D1B9-E805-821D-E27202CA561C}"/>
              </a:ext>
            </a:extLst>
          </p:cNvPr>
          <p:cNvSpPr txBox="1"/>
          <p:nvPr/>
        </p:nvSpPr>
        <p:spPr>
          <a:xfrm>
            <a:off x="5118644" y="2036677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DSS </a:t>
            </a:r>
            <a:r>
              <a:rPr lang="ko-KR" altLang="en-US" sz="900" dirty="0"/>
              <a:t>연구실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지역단위 성별 및 연령대별 아토피피부염 발병률 예측모델</a:t>
            </a:r>
            <a:endParaRPr lang="en-US" altLang="ko-KR" sz="17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F906-EE05-2B53-3FF8-9EA73A3A12C0}"/>
              </a:ext>
            </a:extLst>
          </p:cNvPr>
          <p:cNvSpPr txBox="1"/>
          <p:nvPr/>
        </p:nvSpPr>
        <p:spPr>
          <a:xfrm>
            <a:off x="4576210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260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다중선형회귀 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80%(26,112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20%(6,528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61449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6.905605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0.021181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326.030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-0.026975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0.004510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-5.982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2.24e-09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-1.951000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-147.864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-3.086217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-235.595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-3.313974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-252.205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-3.556954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-271.004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-3.671891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-279.073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-3.767563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0.013160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-286.300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-3.783042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-288.277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-3.818774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-291.236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-3.818415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-290.547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-3.788204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-288.948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-3.722700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-283.817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-3.630733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-276.672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-3.447293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0.013164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-261.873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-3.292866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-250.964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-3.227917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0.013138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-245.694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-3.228682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0.013127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-245.951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0.033694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0.002694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12.506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0.053245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0.002688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19.810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86161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0.8653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1077"/>
              </p:ext>
            </p:extLst>
          </p:nvPr>
        </p:nvGraphicFramePr>
        <p:xfrm>
          <a:off x="4782848" y="2657935"/>
          <a:ext cx="4109630" cy="1115568"/>
        </p:xfrm>
        <a:graphic>
          <a:graphicData uri="http://schemas.openxmlformats.org/drawingml/2006/table">
            <a:tbl>
              <a:tblPr/>
              <a:tblGrid>
                <a:gridCol w="653248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858368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24.5529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7.275e-07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22211.5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1388.22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10458.8898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3.9105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0.04799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52.09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392.4203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3463.2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40225"/>
              </p:ext>
            </p:extLst>
          </p:nvPr>
        </p:nvGraphicFramePr>
        <p:xfrm>
          <a:off x="4782848" y="1417612"/>
          <a:ext cx="4109628" cy="929640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1.000232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1.000350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1.000011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1.428939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1.195383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1.428929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1.195378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A79D209-81CB-F925-3B46-9E921823F219}"/>
              </a:ext>
            </a:extLst>
          </p:cNvPr>
          <p:cNvSpPr txBox="1"/>
          <p:nvPr/>
        </p:nvSpPr>
        <p:spPr>
          <a:xfrm>
            <a:off x="4560798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3598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71707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12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B4096-97D6-3B03-9C68-C67DC0624A74}"/>
              </a:ext>
            </a:extLst>
          </p:cNvPr>
          <p:cNvSpPr txBox="1"/>
          <p:nvPr/>
        </p:nvSpPr>
        <p:spPr>
          <a:xfrm>
            <a:off x="4560798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4992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96061"/>
              </p:ext>
            </p:extLst>
          </p:nvPr>
        </p:nvGraphicFramePr>
        <p:xfrm>
          <a:off x="1011214" y="1275606"/>
          <a:ext cx="7104172" cy="340406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084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0.8700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0.8324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08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9AA382-FA7A-4BD1-D670-857E1F94B760}"/>
              </a:ext>
            </a:extLst>
          </p:cNvPr>
          <p:cNvSpPr txBox="1"/>
          <p:nvPr/>
        </p:nvSpPr>
        <p:spPr>
          <a:xfrm>
            <a:off x="4560798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066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58084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0.8785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* 20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0.8785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0.8729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0.8791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0.8700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09671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0.8653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6510A2-899F-8E4B-2F8E-BD1778FDB116}"/>
              </a:ext>
            </a:extLst>
          </p:cNvPr>
          <p:cNvSpPr txBox="1"/>
          <p:nvPr/>
        </p:nvSpPr>
        <p:spPr>
          <a:xfrm>
            <a:off x="4560798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8742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88C9BC-A05A-0B51-141A-B9CA5DA05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CF6F25-E4A7-A8C2-F1D1-71D205FFD8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9622"/>
            <a:ext cx="4410657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5068F-DD0E-DED4-E051-DD22F39043F6}"/>
              </a:ext>
            </a:extLst>
          </p:cNvPr>
          <p:cNvSpPr txBox="1"/>
          <p:nvPr/>
        </p:nvSpPr>
        <p:spPr>
          <a:xfrm>
            <a:off x="4560798" y="187194"/>
            <a:ext cx="4463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03. </a:t>
            </a:r>
            <a:r>
              <a:rPr lang="ko-KR" altLang="en-US" sz="1200" dirty="0"/>
              <a:t>지역단위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446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821894" y="2417861"/>
            <a:ext cx="55002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 및 성별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 연령대별 아토피피부염 발병률 예측모델</a:t>
            </a:r>
            <a:endParaRPr lang="en-US" altLang="ko-KR" sz="17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41292-5BC0-03DE-C3A7-50D73F7D37A3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8904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795149" y="521541"/>
            <a:ext cx="755370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다중선형회귀 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80%(26,112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20%(6,528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28633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0.8947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72107"/>
              </p:ext>
            </p:extLst>
          </p:nvPr>
        </p:nvGraphicFramePr>
        <p:xfrm>
          <a:off x="4782848" y="2657935"/>
          <a:ext cx="4109630" cy="1301496"/>
        </p:xfrm>
        <a:graphic>
          <a:graphicData uri="http://schemas.openxmlformats.org/drawingml/2006/table">
            <a:tbl>
              <a:tblPr/>
              <a:tblGrid>
                <a:gridCol w="653248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858368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729.8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48.65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457.732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89.920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660532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22281.4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1392.59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13102.279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54.287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1.784e-13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56.26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529.362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2771.6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434762"/>
              </p:ext>
            </p:extLst>
          </p:nvPr>
        </p:nvGraphicFramePr>
        <p:xfrm>
          <a:off x="4782848" y="1417612"/>
          <a:ext cx="4109628" cy="1115568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1.135699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1.004251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1.000341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1.000171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803074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1.002174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1.000068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1.570807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1.253319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1.467084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1.211232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7A0CE3-9403-0A08-56AA-4F6F8A56738D}"/>
              </a:ext>
            </a:extLst>
          </p:cNvPr>
          <p:cNvSpPr txBox="1"/>
          <p:nvPr/>
        </p:nvSpPr>
        <p:spPr>
          <a:xfrm>
            <a:off x="98625" y="1663915"/>
            <a:ext cx="4617391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y = 7.161350 - 0.328025 Area26 - 0.154355 Area27 + 0.191630 Area28 - 0.199622 Area29 + 0.111103 Area30 - 0.371532 Area31 - 0.035051 Area41 - 0.185337 Area42 - 0.067109 Area43 - 0.056916 Area44 - 0.118943 Area45 - 0.288776 Area46 - 0.295319 Area47 - 0.441242 Area48 - 0.242350 Area49 - 0.033041 M2 - 1.994442 A5 - 3.129405 A10 - 3.352959 A15 - 3.597350 A20 -3.713269 A25 – 3.805057 A30 – 3.826292 A35 - 3.864578 A40 - 3.854766 A45 - 3.828490 A50 - 3.763782 A55 - 3.671880 A60 - 3.486336 A65 - 3.330210 A70 - 3.3270328 A75 - 3.267206 A80 + 0.016394 x5 + 0.056177 z1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5B4CD-54FD-71A9-855F-66EAFAB257F6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63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57533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15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6549B-7A4A-0001-6EF7-24B3933AC670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7864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48289" y="592401"/>
            <a:ext cx="722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60%(19584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20%(6528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46392"/>
              </p:ext>
            </p:extLst>
          </p:nvPr>
        </p:nvGraphicFramePr>
        <p:xfrm>
          <a:off x="1011214" y="1117909"/>
          <a:ext cx="7104172" cy="3861265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315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0.9435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 * 9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 * 18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52014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37967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9924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 * 36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76CE64-2939-9BFD-5262-F2B66D018C00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2773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370B69-3AD7-8AF4-9015-00845681434F}"/>
              </a:ext>
            </a:extLst>
          </p:cNvPr>
          <p:cNvGrpSpPr/>
          <p:nvPr/>
        </p:nvGrpSpPr>
        <p:grpSpPr>
          <a:xfrm>
            <a:off x="1887171" y="915566"/>
            <a:ext cx="5369657" cy="3648982"/>
            <a:chOff x="2091038" y="974992"/>
            <a:chExt cx="5369657" cy="36489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18868-0600-B402-28D7-B5B5BA582B43}"/>
                </a:ext>
              </a:extLst>
            </p:cNvPr>
            <p:cNvSpPr txBox="1"/>
            <p:nvPr/>
          </p:nvSpPr>
          <p:spPr>
            <a:xfrm>
              <a:off x="2126581" y="1217367"/>
              <a:ext cx="4435830" cy="3242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250000"/>
                </a:lnSpc>
                <a:buAutoNum type="arabicPeriod"/>
              </a:pPr>
              <a:r>
                <a:rPr lang="ko-KR" altLang="en-US" sz="1200" dirty="0"/>
                <a:t>리뷰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전국단위 성별 및 연령대별 아토피피부염 발병률 예측모델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지역단위 성별 및 연령대별 아토피피부염 발병률 예측모델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지역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성별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연령대별 아토피피부염 발병률 예측모델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전국단위 아토피피부염 발병률 예측모델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지역단위 아토피피부염 발병률 예측모델</a:t>
              </a:r>
              <a:endParaRPr lang="en-US" altLang="ko-KR" sz="1200" dirty="0"/>
            </a:p>
            <a:p>
              <a:pPr marL="228600" indent="-228600">
                <a:lnSpc>
                  <a:spcPct val="250000"/>
                </a:lnSpc>
                <a:buFontTx/>
                <a:buAutoNum type="arabicPeriod"/>
              </a:pPr>
              <a:r>
                <a:rPr lang="ko-KR" altLang="en-US" sz="1200" dirty="0"/>
                <a:t>지역별 아토피피부염 발병률 예측모델</a:t>
              </a:r>
              <a:endParaRPr lang="en-US" altLang="ko-KR" sz="12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88249B-423F-7E7C-15AD-648268B78C85}"/>
                </a:ext>
              </a:extLst>
            </p:cNvPr>
            <p:cNvSpPr/>
            <p:nvPr/>
          </p:nvSpPr>
          <p:spPr>
            <a:xfrm>
              <a:off x="2120535" y="987574"/>
              <a:ext cx="2427907" cy="22919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F353C220-60EE-ACC1-2B7F-F6F792EC1EC8}"/>
                </a:ext>
              </a:extLst>
            </p:cNvPr>
            <p:cNvSpPr/>
            <p:nvPr/>
          </p:nvSpPr>
          <p:spPr>
            <a:xfrm>
              <a:off x="4548444" y="987574"/>
              <a:ext cx="217037" cy="229193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B305D498-E34A-8B91-C65E-4BD51971A02C}"/>
                </a:ext>
              </a:extLst>
            </p:cNvPr>
            <p:cNvSpPr/>
            <p:nvPr/>
          </p:nvSpPr>
          <p:spPr>
            <a:xfrm rot="16200000" flipH="1">
              <a:off x="4559502" y="989799"/>
              <a:ext cx="233638" cy="229193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459073-268B-7436-33D3-5E9EB9725980}"/>
                </a:ext>
              </a:extLst>
            </p:cNvPr>
            <p:cNvSpPr/>
            <p:nvPr/>
          </p:nvSpPr>
          <p:spPr>
            <a:xfrm>
              <a:off x="4788024" y="987574"/>
              <a:ext cx="2672671" cy="226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080D96-E613-E082-B597-AE7971C8CCA1}"/>
                </a:ext>
              </a:extLst>
            </p:cNvPr>
            <p:cNvSpPr/>
            <p:nvPr/>
          </p:nvSpPr>
          <p:spPr>
            <a:xfrm>
              <a:off x="2136866" y="4587974"/>
              <a:ext cx="5323828" cy="36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E15182-3E22-BE2F-1C9C-CFC8A4DA474D}"/>
                </a:ext>
              </a:extLst>
            </p:cNvPr>
            <p:cNvSpPr txBox="1"/>
            <p:nvPr/>
          </p:nvSpPr>
          <p:spPr>
            <a:xfrm>
              <a:off x="2091038" y="974992"/>
              <a:ext cx="6087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INDEX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54607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0.9583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* 18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0.9544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0.9552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* 9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0.9549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0.9554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0.9468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0.9447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 * 36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0.9465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0.9441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00420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0.8927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0.8947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C95BB-1B8D-1F05-A577-B83D8D5EE7A4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5147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 및 성별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F538C-5247-6CED-3DD1-E919312D0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312"/>
            <a:ext cx="4410657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CADA14-BFEB-C162-8777-91214D902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48" y="1419312"/>
            <a:ext cx="4412670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41EC2-99D4-0E1F-43C4-20263FE71A71}"/>
              </a:ext>
            </a:extLst>
          </p:cNvPr>
          <p:cNvSpPr txBox="1"/>
          <p:nvPr/>
        </p:nvSpPr>
        <p:spPr>
          <a:xfrm>
            <a:off x="4836691" y="187194"/>
            <a:ext cx="4188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04. </a:t>
            </a:r>
            <a:r>
              <a:rPr lang="ko-KR" altLang="en-US" sz="1200" dirty="0"/>
              <a:t>지역 및 성별</a:t>
            </a:r>
            <a:r>
              <a:rPr lang="en-US" altLang="ko-KR" sz="1200" dirty="0"/>
              <a:t>,</a:t>
            </a:r>
            <a:r>
              <a:rPr lang="ko-KR" altLang="en-US" sz="1200" dirty="0"/>
              <a:t>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1041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511187" y="2417861"/>
            <a:ext cx="41216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전국단위 아토피피부염 발병률 예측모델</a:t>
            </a:r>
            <a:endParaRPr lang="en-US" altLang="ko-KR" sz="17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08025-CB3E-DB28-C25A-A26E7B540CCC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2817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8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66376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E3863F2-4962-8A9B-A1E5-C1F388061347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8370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E9ABEA-874D-6C5C-6782-63AD6E77A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31258"/>
              </p:ext>
            </p:extLst>
          </p:nvPr>
        </p:nvGraphicFramePr>
        <p:xfrm>
          <a:off x="1011214" y="1491630"/>
          <a:ext cx="7095373" cy="2376260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944663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76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3762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5~9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40~44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0.0000005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0.8202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0.6977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0.5797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0.0000005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0.7933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0.7037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0.7259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70745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0.7030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0.6513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0.5972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0.5911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771550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60%(36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E2442-6446-AF10-E260-3ED78A02F358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09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03270" y="605401"/>
            <a:ext cx="742917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80%(48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20%(12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84099"/>
              </p:ext>
            </p:extLst>
          </p:nvPr>
        </p:nvGraphicFramePr>
        <p:xfrm>
          <a:off x="227319" y="1669410"/>
          <a:ext cx="4130345" cy="1454364"/>
        </p:xfrm>
        <a:graphic>
          <a:graphicData uri="http://schemas.openxmlformats.org/drawingml/2006/table">
            <a:tbl>
              <a:tblPr/>
              <a:tblGrid>
                <a:gridCol w="658429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4139503238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1.24930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0.86712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1.441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0.15690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0.02967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0.09277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0.620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0.75066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-0.50518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0.08960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-5.638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1.23e-06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5071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0.35636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0.12281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2.902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0.81319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0.10526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7.725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1.16e-09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28529"/>
              </p:ext>
            </p:extLst>
          </p:nvPr>
        </p:nvGraphicFramePr>
        <p:xfrm>
          <a:off x="4596840" y="3460402"/>
          <a:ext cx="4321527" cy="1075078"/>
        </p:xfrm>
        <a:graphic>
          <a:graphicData uri="http://schemas.openxmlformats.org/drawingml/2006/table">
            <a:tbl>
              <a:tblPr/>
              <a:tblGrid>
                <a:gridCol w="16176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624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0.7108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0.6839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4.237e-11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9961"/>
              </p:ext>
            </p:extLst>
          </p:nvPr>
        </p:nvGraphicFramePr>
        <p:xfrm>
          <a:off x="4594954" y="1669410"/>
          <a:ext cx="4327130" cy="1454364"/>
        </p:xfrm>
        <a:graphic>
          <a:graphicData uri="http://schemas.openxmlformats.org/drawingml/2006/table">
            <a:tbl>
              <a:tblPr/>
              <a:tblGrid>
                <a:gridCol w="70195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6830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782658089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3.3899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3.3899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10.9405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0.001907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9.1051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9.1051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29.3860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2.525e-06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16468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1.7609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1.7609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5.6833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0.021612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18.4922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18.4922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59.6823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1.165e-09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13.3233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0.3098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728485"/>
              </p:ext>
            </p:extLst>
          </p:nvPr>
        </p:nvGraphicFramePr>
        <p:xfrm>
          <a:off x="225633" y="3722733"/>
          <a:ext cx="4130345" cy="550416"/>
        </p:xfrm>
        <a:graphic>
          <a:graphicData uri="http://schemas.openxmlformats.org/drawingml/2006/table">
            <a:tbl>
              <a:tblPr/>
              <a:tblGrid>
                <a:gridCol w="828941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39135686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75208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MW0.5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MW4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x5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z1</a:t>
                      </a:r>
                      <a:endParaRPr lang="ko-KR" altLang="ko-KR" sz="11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1.206181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1.222585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1.744358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1.625967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A87BDF-80F0-5D46-F9BE-5E18D7E1C99D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4499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27103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0.7839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0.8131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0.8202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0.7522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0.7933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0.7616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0.7037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0.7259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0.7439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0.7141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35787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0.7108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0.6839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4.237e-11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예측모델 비교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9DFF2-DDC7-D96B-AAA4-718B90EEB627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67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F980F2-CE49-6125-8287-44DC399E0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88" y="1419622"/>
            <a:ext cx="4416702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9C0CD-C4B3-BAB0-36F7-DF9AD6B88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" y="1419622"/>
            <a:ext cx="4415386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A21EA-51D8-B038-9E3A-013E05B98C32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05. </a:t>
            </a:r>
            <a:r>
              <a:rPr lang="ko-KR" altLang="en-US" sz="1200" dirty="0"/>
              <a:t>전국단위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325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511187" y="2417861"/>
            <a:ext cx="41216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지역단위 아토피피부염 발병률 예측모델</a:t>
            </a:r>
            <a:endParaRPr lang="en-US" altLang="ko-KR" sz="17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79AA0-B8E5-1809-2F91-7818169F84CD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8306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73540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* 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2E6BF7-5924-346D-C2A6-180C8BE0C9C6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6656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8222589" y="1871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01. </a:t>
            </a:r>
            <a:r>
              <a:rPr lang="ko-KR" altLang="en-US" sz="1200" dirty="0"/>
              <a:t>리뷰</a:t>
            </a:r>
            <a:r>
              <a:rPr lang="en-US" altLang="ko-KR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467544" y="1131590"/>
            <a:ext cx="8006807" cy="3228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논문 작성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피드백 반영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지역단위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지역별 모델 </a:t>
            </a:r>
            <a:r>
              <a:rPr lang="en-US" altLang="ko-KR" sz="1400" b="1" dirty="0"/>
              <a:t>8</a:t>
            </a:r>
            <a:r>
              <a:rPr lang="ko-KR" altLang="en-US" sz="1400" b="1" dirty="0"/>
              <a:t>개 추가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다중선형회귀 모델 </a:t>
            </a:r>
            <a:r>
              <a:rPr lang="en-US" altLang="ko-KR" sz="1400" b="1" dirty="0"/>
              <a:t>In-sample, Out-of-sample </a:t>
            </a:r>
            <a:r>
              <a:rPr lang="ko-KR" altLang="en-US" sz="1400" b="1" dirty="0"/>
              <a:t>데이터 비율 </a:t>
            </a:r>
            <a:r>
              <a:rPr lang="en-US" altLang="ko-KR" sz="1400" b="1" dirty="0"/>
              <a:t>80%, 20%</a:t>
            </a:r>
            <a:r>
              <a:rPr lang="ko-KR" altLang="en-US" sz="1400" b="1" dirty="0"/>
              <a:t>로 변경하여 결과 수정</a:t>
            </a:r>
            <a:endParaRPr lang="en-US" altLang="ko-KR" sz="1400" b="1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인공신경망 모델 파라미터 설정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문헌연구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사전실험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인공신경망을 이용한 전국단위 아토피피부염 발병률 예측모델 수정</a:t>
            </a:r>
            <a:endParaRPr lang="en-US" altLang="ko-KR" sz="1400" b="1" dirty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지역단위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성별 및 연령대별 아토피피부염 발병률 예측모델 추가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b="1" dirty="0"/>
              <a:t>지역단위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지역별 아토피피부염 발병률 예측모델 추가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E9ABEA-874D-6C5C-6782-63AD6E77A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22862"/>
              </p:ext>
            </p:extLst>
          </p:nvPr>
        </p:nvGraphicFramePr>
        <p:xfrm>
          <a:off x="1011214" y="1491630"/>
          <a:ext cx="7095373" cy="1901008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944663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76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3762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5~9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40~44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 인구비율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0.1767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0.1813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28335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0.1577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0.1691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0.0768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0.1270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463903"/>
                  </a:ext>
                </a:extLst>
              </a:tr>
              <a:tr h="23762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771550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60%(576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005D9-297A-A22F-1A1D-06B289BB0758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5209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03270" y="605401"/>
            <a:ext cx="742917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80%(768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Out-of-sample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6583"/>
              </p:ext>
            </p:extLst>
          </p:nvPr>
        </p:nvGraphicFramePr>
        <p:xfrm>
          <a:off x="227319" y="1669410"/>
          <a:ext cx="4130345" cy="1454364"/>
        </p:xfrm>
        <a:graphic>
          <a:graphicData uri="http://schemas.openxmlformats.org/drawingml/2006/table">
            <a:tbl>
              <a:tblPr/>
              <a:tblGrid>
                <a:gridCol w="658429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4139503238"/>
                    </a:ext>
                  </a:extLst>
                </a:gridCol>
                <a:gridCol w="86797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1.11564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0.32721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3.410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0.000685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0.38499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0.05783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6.658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5.32e-11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-0.04297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0.04307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-0.998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0.318683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5071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0.12881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0.04046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3.184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0.001514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0.24540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0.03926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6.251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6.78e-10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76915"/>
              </p:ext>
            </p:extLst>
          </p:nvPr>
        </p:nvGraphicFramePr>
        <p:xfrm>
          <a:off x="4596840" y="3460402"/>
          <a:ext cx="4321527" cy="1075078"/>
        </p:xfrm>
        <a:graphic>
          <a:graphicData uri="http://schemas.openxmlformats.org/drawingml/2006/table">
            <a:tbl>
              <a:tblPr/>
              <a:tblGrid>
                <a:gridCol w="16176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51935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624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0.1068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62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78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0.1015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25974"/>
              </p:ext>
            </p:extLst>
          </p:nvPr>
        </p:nvGraphicFramePr>
        <p:xfrm>
          <a:off x="4594954" y="1669410"/>
          <a:ext cx="4327130" cy="1454364"/>
        </p:xfrm>
        <a:graphic>
          <a:graphicData uri="http://schemas.openxmlformats.org/drawingml/2006/table">
            <a:tbl>
              <a:tblPr/>
              <a:tblGrid>
                <a:gridCol w="70195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56830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782658089"/>
                    </a:ext>
                  </a:extLst>
                </a:gridCol>
                <a:gridCol w="764219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42394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45.70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45.702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56.3572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1.688e-13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0.7387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16468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0.1555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0.6934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31.69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31.688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39.0755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6.780e-10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242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763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618.74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0070"/>
              </p:ext>
            </p:extLst>
          </p:nvPr>
        </p:nvGraphicFramePr>
        <p:xfrm>
          <a:off x="225633" y="3722733"/>
          <a:ext cx="4130345" cy="550416"/>
        </p:xfrm>
        <a:graphic>
          <a:graphicData uri="http://schemas.openxmlformats.org/drawingml/2006/table">
            <a:tbl>
              <a:tblPr/>
              <a:tblGrid>
                <a:gridCol w="828941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39135686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5351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275208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MW0.5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MW4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x5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z1</a:t>
                      </a:r>
                      <a:endParaRPr lang="ko-KR" altLang="ko-KR" sz="11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1.402529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1.471342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1.525514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1.461752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9AE5A9-442F-7230-644D-8BC8728D01CA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846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82874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0.1703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0.1989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0.1662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0.1881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0.1347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0.1813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0.1214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* 4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0.1116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24218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0.1114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0.1068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0.1015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예측모델 비교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C2428-7716-7CE4-669B-B542D99B1828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172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지역단위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FCE005-8C86-7074-7965-B0A4D16FE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19622"/>
            <a:ext cx="4410657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08689E-4EAB-26CF-4953-F40DEFC2B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0BC96-51A6-B980-FF9B-F66A0C47A295}"/>
              </a:ext>
            </a:extLst>
          </p:cNvPr>
          <p:cNvSpPr txBox="1"/>
          <p:nvPr/>
        </p:nvSpPr>
        <p:spPr>
          <a:xfrm>
            <a:off x="5805261" y="187194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지역단위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1867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2620191" y="2417861"/>
            <a:ext cx="390363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지역별 아토피피부염 발병률 예측모델</a:t>
            </a:r>
            <a:endParaRPr lang="en-US" altLang="ko-KR" sz="17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336EC-C76A-30BC-8F24-738AFB98CBCD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646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80%(768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Out-of-sample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23441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3.83334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0.45872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8.357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3.13e-16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-2.10239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0.07886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-26.660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-0.89946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0.11509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-7.815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1.86e-14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1.00475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0.18475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5.438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7.28e-08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-1.07019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0.28234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0.000162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0.55109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0.23729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2.322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0.020477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-1.88019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0.22977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-8.183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1.19e-15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0.09214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0.28667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0.747988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-1.49347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0.09824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-15.202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-0.66877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0.16573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-4.035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6.02e-05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-0.55122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0.21047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-2.619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0.008996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-1.00283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0.14401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-6.963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7.28e-12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-1.97902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0.09806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-20.182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-1.92521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0.08545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-22.529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-2.34502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0.20679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-11.340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Area49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-1.07429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0.31210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0.000609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0.27312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0.14739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0.064280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-0.45716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0.02358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-19.385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0.13128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0.01563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8.399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2.26e-16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0.32445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0.01499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21.638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14942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31957"/>
              </p:ext>
            </p:extLst>
          </p:nvPr>
        </p:nvGraphicFramePr>
        <p:xfrm>
          <a:off x="4782848" y="2657935"/>
          <a:ext cx="4109630" cy="1301496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48115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551.27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36.751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316.551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2.778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23.927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1.226e-06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5788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43.67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43.665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376.105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2.295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19.764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1.009e-05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54.36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54.357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468.196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86.84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43153"/>
              </p:ext>
            </p:extLst>
          </p:nvPr>
        </p:nvGraphicFramePr>
        <p:xfrm>
          <a:off x="4782848" y="1417612"/>
          <a:ext cx="4109628" cy="1115568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149.739853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1.181711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64.730547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8.045530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9297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MW4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3.136246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1.770945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1.656837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1.287182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1.494971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1.222690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5F20342-8136-F083-708F-B229259F4969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9505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A6D5-70A7-5BE5-6F91-BA97F3AB34B2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지역별 아토피피부염 발병률 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12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608F6B-1990-E4B4-835D-CE19108F8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99055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45FFAB9-81AC-3836-FB53-FF25FDC2F30F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66669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C64D2-301A-932D-7FD0-8EADEEBC3CAB}"/>
              </a:ext>
            </a:extLst>
          </p:cNvPr>
          <p:cNvSpPr txBox="1"/>
          <p:nvPr/>
        </p:nvSpPr>
        <p:spPr>
          <a:xfrm>
            <a:off x="913869" y="643565"/>
            <a:ext cx="7298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60%(576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 Test data : 20%(192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3ACEC0-4956-F41C-E849-BB8514F88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04615"/>
              </p:ext>
            </p:extLst>
          </p:nvPr>
        </p:nvGraphicFramePr>
        <p:xfrm>
          <a:off x="1011214" y="1203598"/>
          <a:ext cx="7104172" cy="319179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569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5695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3157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0.8585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0.8390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0.8666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0.9249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0.8982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0.8494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0.7640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0.7890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0.9198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0.8544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0.8907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0.8296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0.8718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22315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0.8184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0.7059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0.7774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36E374-9FCB-4F51-7859-4A6D72226631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40038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67778EF-1E71-C456-0512-8468BA6D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42032"/>
              </p:ext>
            </p:extLst>
          </p:nvPr>
        </p:nvGraphicFramePr>
        <p:xfrm>
          <a:off x="4080907" y="2211711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0.8856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0.8882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0.9021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0.9249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0.8982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0.8718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0.8952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* 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0.9198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0.8544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0.8992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0.8666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0.8834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9A04F1-189C-8981-D20E-06913E32D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58185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0.8828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0.8799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0.8814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C87084-362B-A32A-E74B-3886E35B837A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예측모델 비교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CED82-2F92-AAAC-5CC4-3F066EFF5F4B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66263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6A03-27B4-E738-3CD5-4FAC8BCD3A36}"/>
              </a:ext>
            </a:extLst>
          </p:cNvPr>
          <p:cNvSpPr txBox="1"/>
          <p:nvPr/>
        </p:nvSpPr>
        <p:spPr>
          <a:xfrm>
            <a:off x="258658" y="1059582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164D58-CA5A-B563-3B50-A07E64834175}"/>
              </a:ext>
            </a:extLst>
          </p:cNvPr>
          <p:cNvSpPr txBox="1"/>
          <p:nvPr/>
        </p:nvSpPr>
        <p:spPr>
          <a:xfrm>
            <a:off x="4695217" y="1059581"/>
            <a:ext cx="41621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지역별 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B9FB8A-61A5-30F2-DD0E-A8DEB848E5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" y="1419622"/>
            <a:ext cx="4410657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4D974-0CC6-9CD3-133D-DF8FCBD65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99" y="1419622"/>
            <a:ext cx="4410657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20501D-CF75-F7C9-BC9A-379C7457E16F}"/>
              </a:ext>
            </a:extLst>
          </p:cNvPr>
          <p:cNvSpPr txBox="1"/>
          <p:nvPr/>
        </p:nvSpPr>
        <p:spPr>
          <a:xfrm>
            <a:off x="5959149" y="187194"/>
            <a:ext cx="3068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06</a:t>
            </a:r>
            <a:r>
              <a:rPr lang="en-US" altLang="ko-KR" sz="1200"/>
              <a:t>. </a:t>
            </a:r>
            <a:r>
              <a:rPr lang="ko-KR" altLang="en-US" sz="1200" dirty="0"/>
              <a:t>지역별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1148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D9389-C858-60D9-8355-168BD2E61B2B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32741" y="2417861"/>
            <a:ext cx="5878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b="1" dirty="0"/>
              <a:t>전국단위 성별 및 연령대별 아토피피부염 발병률 예측모델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89510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E919D-F9C0-A03F-95EA-06D35221687B}"/>
              </a:ext>
            </a:extLst>
          </p:cNvPr>
          <p:cNvSpPr txBox="1"/>
          <p:nvPr/>
        </p:nvSpPr>
        <p:spPr>
          <a:xfrm>
            <a:off x="3491880" y="212960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THE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32445-10A4-FC05-E624-E46037F1BEA5}"/>
              </a:ext>
            </a:extLst>
          </p:cNvPr>
          <p:cNvSpPr txBox="1"/>
          <p:nvPr/>
        </p:nvSpPr>
        <p:spPr>
          <a:xfrm>
            <a:off x="5183605" y="2129600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END</a:t>
            </a:r>
            <a:endParaRPr lang="ko-KR" alt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8A340-6A7A-D4DA-297D-14542A14B257}"/>
              </a:ext>
            </a:extLst>
          </p:cNvPr>
          <p:cNvSpPr txBox="1"/>
          <p:nvPr/>
        </p:nvSpPr>
        <p:spPr>
          <a:xfrm>
            <a:off x="3617251" y="2390820"/>
            <a:ext cx="19094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/>
              <a:t>감 사 합 </a:t>
            </a:r>
            <a:r>
              <a:rPr lang="ko-KR" altLang="en-US" sz="2100" b="1" dirty="0" err="1"/>
              <a:t>니</a:t>
            </a:r>
            <a:r>
              <a:rPr lang="ko-KR" altLang="en-US" sz="2100" b="1" dirty="0"/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913869" y="521541"/>
            <a:ext cx="7298506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</a:t>
            </a:r>
            <a:r>
              <a:rPr lang="en-US" altLang="ko-KR" sz="1500" b="1" dirty="0"/>
              <a:t>MLR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In-sample data : 80%(1632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), Out-of-sample data : 20%(408</a:t>
            </a:r>
            <a:r>
              <a:rPr lang="ko-KR" altLang="en-US" sz="1500" b="1" dirty="0"/>
              <a:t>개 데이터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86060"/>
              </p:ext>
            </p:extLst>
          </p:nvPr>
        </p:nvGraphicFramePr>
        <p:xfrm>
          <a:off x="418595" y="1419622"/>
          <a:ext cx="3842315" cy="3555027"/>
        </p:xfrm>
        <a:graphic>
          <a:graphicData uri="http://schemas.openxmlformats.org/drawingml/2006/table">
            <a:tbl>
              <a:tblPr/>
              <a:tblGrid>
                <a:gridCol w="625013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824149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69287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Estimate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Std. </a:t>
                      </a:r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Eroor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pt-BR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Intercept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7.109389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0.048339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147.073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M2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-0.034350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0.009916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0.000546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-2.054903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-71.683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-3.276588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0.028597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-114.577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-3.516780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-121.348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-3.753706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-130.948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22349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-3.855222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-135.842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17655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-3.934821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0.028742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-136.903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35758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-3.958075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0.028517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-138.797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-4.002045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0.028901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-138.476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744714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-4.005704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0.028910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-138.557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883110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-3.964119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37432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-3.899973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0.028669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-136.033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889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-3.804090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0.028826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-131.967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21171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-3.614853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0.028446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-127.079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4776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-3.474957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0.028381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-122.439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-3.403568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0.028982</a:t>
                      </a:r>
                      <a:endParaRPr lang="ko-KR" sz="10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-117.437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-3.377344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0.028374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-119.029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0.018112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0.006240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2.903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0.003752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692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0.059028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0.006131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9.628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2e-16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9244021-8549-D1AF-5B11-78DAE4A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32940"/>
              </p:ext>
            </p:extLst>
          </p:nvPr>
        </p:nvGraphicFramePr>
        <p:xfrm>
          <a:off x="4782849" y="4084187"/>
          <a:ext cx="4109629" cy="872119"/>
        </p:xfrm>
        <a:graphic>
          <a:graphicData uri="http://schemas.openxmlformats.org/drawingml/2006/table">
            <a:tbl>
              <a:tblPr/>
              <a:tblGrid>
                <a:gridCol w="137332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08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08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464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AC749FD-81DA-CDF8-FFF0-A66C03BD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24293"/>
              </p:ext>
            </p:extLst>
          </p:nvPr>
        </p:nvGraphicFramePr>
        <p:xfrm>
          <a:off x="4782848" y="2657935"/>
          <a:ext cx="4109630" cy="1115568"/>
        </p:xfrm>
        <a:graphic>
          <a:graphicData uri="http://schemas.openxmlformats.org/drawingml/2006/table">
            <a:tbl>
              <a:tblPr/>
              <a:tblGrid>
                <a:gridCol w="725256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481150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1557462915"/>
                    </a:ext>
                  </a:extLst>
                </a:gridCol>
                <a:gridCol w="725806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Sum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Mean Sq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 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0.484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12.094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1549.56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96.847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2418.631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0.0005194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0.460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11.497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0.0007139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3.712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92.698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98174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Residuals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1612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64.55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44580D7-D146-28D8-3971-AD4B26C5B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1098"/>
              </p:ext>
            </p:extLst>
          </p:nvPr>
        </p:nvGraphicFramePr>
        <p:xfrm>
          <a:off x="4782848" y="1417612"/>
          <a:ext cx="4109628" cy="929640"/>
        </p:xfrm>
        <a:graphic>
          <a:graphicData uri="http://schemas.openxmlformats.org/drawingml/2006/table">
            <a:tbl>
              <a:tblPr/>
              <a:tblGrid>
                <a:gridCol w="941280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152124">
                  <a:extLst>
                    <a:ext uri="{9D8B030D-6E8A-4147-A177-3AD203B41FA5}">
                      <a16:colId xmlns:a16="http://schemas.microsoft.com/office/drawing/2014/main" val="2433536094"/>
                    </a:ext>
                  </a:extLst>
                </a:gridCol>
              </a:tblGrid>
              <a:tr h="185928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GVIF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DF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GVIF^(1/2</a:t>
                      </a:r>
                      <a:r>
                        <a:rPr lang="ko-KR" altLang="en-US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ko-KR" sz="10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DF)</a:t>
                      </a:r>
                      <a:endParaRPr lang="ko-KR" altLang="ko-KR" sz="10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1.001719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1.000177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1.005694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1.000859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x5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1.526553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1.235538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38545"/>
                  </a:ext>
                </a:extLst>
              </a:tr>
              <a:tr h="1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z1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1.527892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1.236079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3AECCC7-903D-9323-52B6-C581FC76F78C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6296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B8A755C-7B1A-311D-713B-B0B81ACC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97000"/>
              </p:ext>
            </p:extLst>
          </p:nvPr>
        </p:nvGraphicFramePr>
        <p:xfrm>
          <a:off x="2474890" y="1924042"/>
          <a:ext cx="4176464" cy="1799836"/>
        </p:xfrm>
        <a:graphic>
          <a:graphicData uri="http://schemas.openxmlformats.org/drawingml/2006/table">
            <a:tbl>
              <a:tblPr/>
              <a:tblGrid>
                <a:gridCol w="2059374">
                  <a:extLst>
                    <a:ext uri="{9D8B030D-6E8A-4147-A177-3AD203B41FA5}">
                      <a16:colId xmlns:a16="http://schemas.microsoft.com/office/drawing/2014/main" val="855645725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</a:tblGrid>
              <a:tr h="318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4810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*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*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* 10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* 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altLang="en-US" sz="12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37AE82-E846-AB1E-F52B-4D47C1D2249E}"/>
              </a:ext>
            </a:extLst>
          </p:cNvPr>
          <p:cNvSpPr txBox="1"/>
          <p:nvPr/>
        </p:nvSpPr>
        <p:spPr>
          <a:xfrm>
            <a:off x="251520" y="699542"/>
            <a:ext cx="864096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/>
              <a:t>전국단위 성별 및 연령대별 아토피피부염 발병률 예측모델 개발을 위한 실험 파라미터 설정</a:t>
            </a:r>
            <a:endParaRPr lang="en-US" altLang="ko-KR" sz="1500" b="1" dirty="0"/>
          </a:p>
          <a:p>
            <a:pPr algn="ctr">
              <a:lnSpc>
                <a:spcPct val="150000"/>
              </a:lnSpc>
            </a:pPr>
            <a:r>
              <a:rPr lang="en-US" altLang="ko-KR" sz="1500" b="1" dirty="0"/>
              <a:t>20</a:t>
            </a:r>
            <a:r>
              <a:rPr lang="ko-KR" altLang="en-US" sz="1500" b="1" dirty="0"/>
              <a:t>가지 경우의 수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1FE6E-D94F-CAD5-4BB2-7CA2D73C6D91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245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158758" y="523768"/>
            <a:ext cx="6826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Train data : 60%(1224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Valid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), Test data : 20%(408</a:t>
            </a:r>
            <a:r>
              <a:rPr lang="ko-KR" altLang="en-US" sz="1500" b="1" dirty="0"/>
              <a:t>개</a:t>
            </a:r>
            <a:r>
              <a:rPr lang="en-US" altLang="ko-KR" sz="1500" b="1" dirty="0"/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353733-71D4-91D2-610F-0EAD27A6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01454"/>
              </p:ext>
            </p:extLst>
          </p:nvPr>
        </p:nvGraphicFramePr>
        <p:xfrm>
          <a:off x="1011214" y="878305"/>
          <a:ext cx="7104172" cy="4121242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979085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285389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108028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115026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1986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19865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Input 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18619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PM10,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기온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0.9721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7689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0.9792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68751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1578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0.9715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0.9776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355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0.9538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99661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0.9572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0.9489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61160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33372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41699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0.9783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0.9739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57293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0.9652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0.9697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2001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0.9317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0.9290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0.9219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4105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ko-KR" altLang="en-US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0.9810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0.9704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93758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0.9754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0.9543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0.9687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70745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0.9741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0.9586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0.9633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053269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0.005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0.9098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0.9371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604127"/>
                  </a:ext>
                </a:extLst>
              </a:tr>
              <a:tr h="18619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0.8647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0.8211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0.8034</a:t>
                      </a:r>
                      <a:endParaRPr lang="ko-KR" sz="10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27797A1-974B-9010-7327-A334FE738A79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5549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F9821-AA17-21C2-17E2-5031DE069BA2}"/>
              </a:ext>
            </a:extLst>
          </p:cNvPr>
          <p:cNvSpPr txBox="1"/>
          <p:nvPr/>
        </p:nvSpPr>
        <p:spPr>
          <a:xfrm>
            <a:off x="1641243" y="621307"/>
            <a:ext cx="58615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아토피피부염 발병률 예측모델 비교</a:t>
            </a:r>
            <a:endParaRPr lang="en-US" altLang="ko-KR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673DF2C-5862-F36F-3D1D-61E05DA6E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54082"/>
              </p:ext>
            </p:extLst>
          </p:nvPr>
        </p:nvGraphicFramePr>
        <p:xfrm>
          <a:off x="4080907" y="2211709"/>
          <a:ext cx="4837286" cy="1584175"/>
        </p:xfrm>
        <a:graphic>
          <a:graphicData uri="http://schemas.openxmlformats.org/drawingml/2006/table">
            <a:tbl>
              <a:tblPr/>
              <a:tblGrid>
                <a:gridCol w="1114197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880957">
                  <a:extLst>
                    <a:ext uri="{9D8B030D-6E8A-4147-A177-3AD203B41FA5}">
                      <a16:colId xmlns:a16="http://schemas.microsoft.com/office/drawing/2014/main" val="1909716422"/>
                    </a:ext>
                  </a:extLst>
                </a:gridCol>
                <a:gridCol w="764338">
                  <a:extLst>
                    <a:ext uri="{9D8B030D-6E8A-4147-A177-3AD203B41FA5}">
                      <a16:colId xmlns:a16="http://schemas.microsoft.com/office/drawing/2014/main" val="1809118789"/>
                    </a:ext>
                  </a:extLst>
                </a:gridCol>
                <a:gridCol w="850751">
                  <a:extLst>
                    <a:ext uri="{9D8B030D-6E8A-4147-A177-3AD203B41FA5}">
                      <a16:colId xmlns:a16="http://schemas.microsoft.com/office/drawing/2014/main" val="2826247814"/>
                    </a:ext>
                  </a:extLst>
                </a:gridCol>
                <a:gridCol w="1227043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36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sz="10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Train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Valid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88856"/>
                  </a:ext>
                </a:extLst>
              </a:tr>
              <a:tr h="236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Hidden node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threshold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b="1" kern="100" baseline="300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0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ko-KR" sz="10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0.9798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0.9792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1196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* 10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0.9732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0.9717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79323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* 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0.9777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0.9748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0.9753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79686"/>
                  </a:ext>
                </a:extLst>
              </a:tr>
              <a:tr h="2220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* 2</a:t>
                      </a:r>
                    </a:p>
                  </a:txBody>
                  <a:tcPr marL="9525" marR="9525" marT="9525" marB="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0.9757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0.9740</a:t>
                      </a:r>
                    </a:p>
                  </a:txBody>
                  <a:tcPr marL="9525" marR="9525" marT="9525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13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7A9837-38FA-8F9C-48E4-76E95D652037}"/>
              </a:ext>
            </a:extLst>
          </p:cNvPr>
          <p:cNvSpPr txBox="1"/>
          <p:nvPr/>
        </p:nvSpPr>
        <p:spPr>
          <a:xfrm>
            <a:off x="854708" y="1658708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다중선형회귀 모델 결과</a:t>
            </a:r>
            <a:endParaRPr lang="en-US" altLang="ko-KR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AF8A-9B90-64A2-2D1C-49629E025EDC}"/>
              </a:ext>
            </a:extLst>
          </p:cNvPr>
          <p:cNvSpPr txBox="1"/>
          <p:nvPr/>
        </p:nvSpPr>
        <p:spPr>
          <a:xfrm>
            <a:off x="5057198" y="1658708"/>
            <a:ext cx="2884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인공신경망 모델 결과 </a:t>
            </a:r>
            <a:r>
              <a:rPr lang="ko-KR" altLang="en-US" sz="1500" b="1"/>
              <a:t>상위 </a:t>
            </a:r>
            <a:r>
              <a:rPr lang="en-US" altLang="ko-KR" sz="1500" b="1" dirty="0"/>
              <a:t>5</a:t>
            </a:r>
            <a:r>
              <a:rPr lang="ko-KR" altLang="en-US" sz="1500" b="1" dirty="0"/>
              <a:t>개</a:t>
            </a:r>
            <a:endParaRPr lang="en-US" altLang="ko-KR" sz="15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C63C778-F2BE-E9D1-F7E1-C050C1B4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37511"/>
              </p:ext>
            </p:extLst>
          </p:nvPr>
        </p:nvGraphicFramePr>
        <p:xfrm>
          <a:off x="298716" y="2516360"/>
          <a:ext cx="3434980" cy="974875"/>
        </p:xfrm>
        <a:graphic>
          <a:graphicData uri="http://schemas.openxmlformats.org/drawingml/2006/table">
            <a:tbl>
              <a:tblPr/>
              <a:tblGrid>
                <a:gridCol w="1418757">
                  <a:extLst>
                    <a:ext uri="{9D8B030D-6E8A-4147-A177-3AD203B41FA5}">
                      <a16:colId xmlns:a16="http://schemas.microsoft.com/office/drawing/2014/main" val="23389665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23529987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56403666"/>
                    </a:ext>
                  </a:extLst>
                </a:gridCol>
              </a:tblGrid>
              <a:tr h="2286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In-sample 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0.9601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223991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Adj 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1" kern="100" baseline="300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0.9597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77230"/>
                  </a:ext>
                </a:extLst>
              </a:tr>
              <a:tr h="228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p-value</a:t>
                      </a:r>
                      <a:endParaRPr lang="ko-KR" sz="1100" b="1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&lt; 2.2e-16</a:t>
                      </a:r>
                      <a:endParaRPr lang="ko-KR" sz="1100" b="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47977"/>
                  </a:ext>
                </a:extLst>
              </a:tr>
              <a:tr h="288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Out-of-sample test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ko-KR" sz="1100" b="1" kern="100" baseline="300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0.9568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19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3AAED5-D597-07E1-7641-BFC1B6215799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318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DC591-2E02-5B31-39E5-74F58C7F60D4}"/>
              </a:ext>
            </a:extLst>
          </p:cNvPr>
          <p:cNvSpPr txBox="1"/>
          <p:nvPr/>
        </p:nvSpPr>
        <p:spPr>
          <a:xfrm>
            <a:off x="225633" y="202582"/>
            <a:ext cx="1033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논문 진행 사항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66AE2A-7F85-19A5-09B8-675796471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61" y="1435568"/>
            <a:ext cx="4410657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52C03D-BAA8-396B-ABA6-0800366B8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4" y="1419622"/>
            <a:ext cx="4410656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D81277-A9CB-6CB4-B33E-CC78F51E5959}"/>
              </a:ext>
            </a:extLst>
          </p:cNvPr>
          <p:cNvSpPr txBox="1"/>
          <p:nvPr/>
        </p:nvSpPr>
        <p:spPr>
          <a:xfrm>
            <a:off x="258658" y="828748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ANN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1C2C5-E12E-4387-5B73-F2214D8E9F94}"/>
              </a:ext>
            </a:extLst>
          </p:cNvPr>
          <p:cNvSpPr txBox="1"/>
          <p:nvPr/>
        </p:nvSpPr>
        <p:spPr>
          <a:xfrm>
            <a:off x="4695217" y="827932"/>
            <a:ext cx="4162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전국단위 성별 및 연령대별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아토피피부염 발병률 </a:t>
            </a:r>
            <a:r>
              <a:rPr lang="en-US" altLang="ko-KR" sz="1500" b="1" dirty="0"/>
              <a:t>MLR </a:t>
            </a:r>
            <a:r>
              <a:rPr lang="ko-KR" altLang="en-US" sz="1500" b="1" dirty="0"/>
              <a:t>예측모델</a:t>
            </a:r>
            <a:endParaRPr lang="en-US" altLang="ko-KR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3521C-27C5-361A-5C01-5B0C7BA564F0}"/>
              </a:ext>
            </a:extLst>
          </p:cNvPr>
          <p:cNvSpPr txBox="1"/>
          <p:nvPr/>
        </p:nvSpPr>
        <p:spPr>
          <a:xfrm>
            <a:off x="4576210" y="187194"/>
            <a:ext cx="4517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02. </a:t>
            </a:r>
            <a:r>
              <a:rPr lang="ko-KR" altLang="en-US" sz="1200" dirty="0"/>
              <a:t>전국단위 성별 및 연령대별 아토피피부염 발병률 예측모델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21619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6824</TotalTime>
  <Words>3407</Words>
  <Application>Microsoft Office PowerPoint</Application>
  <PresentationFormat>화면 슬라이드 쇼(16:9)</PresentationFormat>
  <Paragraphs>1651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임병극</cp:lastModifiedBy>
  <cp:revision>308</cp:revision>
  <dcterms:created xsi:type="dcterms:W3CDTF">2014-11-28T13:21:41Z</dcterms:created>
  <dcterms:modified xsi:type="dcterms:W3CDTF">2023-02-19T10:29:26Z</dcterms:modified>
</cp:coreProperties>
</file>